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2"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E42874-87C7-4555-99DD-809CF6ED9F4E}" type="datetimeFigureOut">
              <a:rPr lang="en-IN" smtClean="0"/>
              <a:t>12-05-2021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9255346" y="2750337"/>
            <a:ext cx="1171888" cy="1356442"/>
          </a:xfrm>
        </p:spPr>
        <p:txBody>
          <a:bodyPr/>
          <a:lstStyle/>
          <a:p>
            <a:fld id="{C315D0AC-7F70-440C-BDDE-BCDAAF69615E}" type="slidenum">
              <a:rPr lang="en-IN" smtClean="0"/>
              <a:t>‹#›</a:t>
            </a:fld>
            <a:endParaRPr lang="en-IN"/>
          </a:p>
        </p:txBody>
      </p:sp>
    </p:spTree>
    <p:extLst>
      <p:ext uri="{BB962C8B-B14F-4D97-AF65-F5344CB8AC3E}">
        <p14:creationId xmlns:p14="http://schemas.microsoft.com/office/powerpoint/2010/main" val="3005843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E42874-87C7-4555-99DD-809CF6ED9F4E}" type="datetimeFigureOut">
              <a:rPr lang="en-IN" smtClean="0"/>
              <a:t>12-05-2021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10729455" y="4711309"/>
            <a:ext cx="1154151" cy="1090789"/>
          </a:xfrm>
        </p:spPr>
        <p:txBody>
          <a:bodyPr/>
          <a:lstStyle/>
          <a:p>
            <a:fld id="{C315D0AC-7F70-440C-BDDE-BCDAAF69615E}" type="slidenum">
              <a:rPr lang="en-IN" smtClean="0"/>
              <a:t>‹#›</a:t>
            </a:fld>
            <a:endParaRPr lang="en-IN"/>
          </a:p>
        </p:txBody>
      </p:sp>
    </p:spTree>
    <p:extLst>
      <p:ext uri="{BB962C8B-B14F-4D97-AF65-F5344CB8AC3E}">
        <p14:creationId xmlns:p14="http://schemas.microsoft.com/office/powerpoint/2010/main" val="2506640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E42874-87C7-4555-99DD-809CF6ED9F4E}" type="datetimeFigureOut">
              <a:rPr lang="en-IN" smtClean="0"/>
              <a:t>12-05-2021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10729455" y="4711615"/>
            <a:ext cx="1154151" cy="1090789"/>
          </a:xfrm>
        </p:spPr>
        <p:txBody>
          <a:bodyPr/>
          <a:lstStyle/>
          <a:p>
            <a:fld id="{C315D0AC-7F70-440C-BDDE-BCDAAF69615E}" type="slidenum">
              <a:rPr lang="en-IN" smtClean="0"/>
              <a:t>‹#›</a:t>
            </a:fld>
            <a:endParaRPr lang="en-IN"/>
          </a:p>
        </p:txBody>
      </p:sp>
    </p:spTree>
    <p:extLst>
      <p:ext uri="{BB962C8B-B14F-4D97-AF65-F5344CB8AC3E}">
        <p14:creationId xmlns:p14="http://schemas.microsoft.com/office/powerpoint/2010/main" val="1098430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E42874-87C7-4555-99DD-809CF6ED9F4E}" type="datetimeFigureOut">
              <a:rPr lang="en-IN" smtClean="0"/>
              <a:t>12-05-2021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10729455" y="4709925"/>
            <a:ext cx="1154151" cy="1090789"/>
          </a:xfrm>
        </p:spPr>
        <p:txBody>
          <a:bodyPr/>
          <a:lstStyle/>
          <a:p>
            <a:fld id="{C315D0AC-7F70-440C-BDDE-BCDAAF69615E}" type="slidenum">
              <a:rPr lang="en-IN" smtClean="0"/>
              <a:t>‹#›</a:t>
            </a:fld>
            <a:endParaRPr lang="en-IN"/>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163159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E42874-87C7-4555-99DD-809CF6ED9F4E}" type="datetimeFigureOut">
              <a:rPr lang="en-IN" smtClean="0"/>
              <a:t>12-05-2021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10729455" y="4709925"/>
            <a:ext cx="1154151" cy="1090789"/>
          </a:xfrm>
        </p:spPr>
        <p:txBody>
          <a:bodyPr/>
          <a:lstStyle/>
          <a:p>
            <a:fld id="{C315D0AC-7F70-440C-BDDE-BCDAAF69615E}" type="slidenum">
              <a:rPr lang="en-IN" smtClean="0"/>
              <a:t>‹#›</a:t>
            </a:fld>
            <a:endParaRPr lang="en-IN"/>
          </a:p>
        </p:txBody>
      </p:sp>
    </p:spTree>
    <p:extLst>
      <p:ext uri="{BB962C8B-B14F-4D97-AF65-F5344CB8AC3E}">
        <p14:creationId xmlns:p14="http://schemas.microsoft.com/office/powerpoint/2010/main" val="20130712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E42874-87C7-4555-99DD-809CF6ED9F4E}" type="datetimeFigureOut">
              <a:rPr lang="en-IN" smtClean="0"/>
              <a:t>12-05-2021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315D0AC-7F70-440C-BDDE-BCDAAF69615E}" type="slidenum">
              <a:rPr lang="en-IN" smtClean="0"/>
              <a:t>‹#›</a:t>
            </a:fld>
            <a:endParaRPr lang="en-IN"/>
          </a:p>
        </p:txBody>
      </p:sp>
    </p:spTree>
    <p:extLst>
      <p:ext uri="{BB962C8B-B14F-4D97-AF65-F5344CB8AC3E}">
        <p14:creationId xmlns:p14="http://schemas.microsoft.com/office/powerpoint/2010/main" val="7412535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E42874-87C7-4555-99DD-809CF6ED9F4E}" type="datetimeFigureOut">
              <a:rPr lang="en-IN" smtClean="0"/>
              <a:t>12-05-2021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315D0AC-7F70-440C-BDDE-BCDAAF69615E}" type="slidenum">
              <a:rPr lang="en-IN" smtClean="0"/>
              <a:t>‹#›</a:t>
            </a:fld>
            <a:endParaRPr lang="en-IN"/>
          </a:p>
        </p:txBody>
      </p:sp>
    </p:spTree>
    <p:extLst>
      <p:ext uri="{BB962C8B-B14F-4D97-AF65-F5344CB8AC3E}">
        <p14:creationId xmlns:p14="http://schemas.microsoft.com/office/powerpoint/2010/main" val="18618197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E42874-87C7-4555-99DD-809CF6ED9F4E}" type="datetimeFigureOut">
              <a:rPr lang="en-IN" smtClean="0"/>
              <a:t>12-05-2021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315D0AC-7F70-440C-BDDE-BCDAAF69615E}" type="slidenum">
              <a:rPr lang="en-IN" smtClean="0"/>
              <a:t>‹#›</a:t>
            </a:fld>
            <a:endParaRPr lang="en-IN"/>
          </a:p>
        </p:txBody>
      </p:sp>
    </p:spTree>
    <p:extLst>
      <p:ext uri="{BB962C8B-B14F-4D97-AF65-F5344CB8AC3E}">
        <p14:creationId xmlns:p14="http://schemas.microsoft.com/office/powerpoint/2010/main" val="12047581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48E42874-87C7-4555-99DD-809CF6ED9F4E}" type="datetimeFigureOut">
              <a:rPr lang="en-IN" smtClean="0"/>
              <a:t>12-05-2021</a:t>
            </a:fld>
            <a:endParaRPr lang="en-IN"/>
          </a:p>
        </p:txBody>
      </p:sp>
      <p:sp>
        <p:nvSpPr>
          <p:cNvPr id="5" name="Footer Placeholder 4"/>
          <p:cNvSpPr>
            <a:spLocks noGrp="1"/>
          </p:cNvSpPr>
          <p:nvPr>
            <p:ph type="ftr" sz="quarter" idx="11"/>
          </p:nvPr>
        </p:nvSpPr>
        <p:spPr>
          <a:xfrm>
            <a:off x="680321" y="5936188"/>
            <a:ext cx="6126805" cy="365125"/>
          </a:xfrm>
        </p:spPr>
        <p:txBody>
          <a:bodyPr/>
          <a:lstStyle/>
          <a:p>
            <a:endParaRPr lang="en-IN"/>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C315D0AC-7F70-440C-BDDE-BCDAAF69615E}" type="slidenum">
              <a:rPr lang="en-IN" smtClean="0"/>
              <a:t>‹#›</a:t>
            </a:fld>
            <a:endParaRPr lang="en-IN"/>
          </a:p>
        </p:txBody>
      </p:sp>
    </p:spTree>
    <p:extLst>
      <p:ext uri="{BB962C8B-B14F-4D97-AF65-F5344CB8AC3E}">
        <p14:creationId xmlns:p14="http://schemas.microsoft.com/office/powerpoint/2010/main" val="1979063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E42874-87C7-4555-99DD-809CF6ED9F4E}" type="datetimeFigureOut">
              <a:rPr lang="en-IN" smtClean="0"/>
              <a:t>12-05-2021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315D0AC-7F70-440C-BDDE-BCDAAF69615E}" type="slidenum">
              <a:rPr lang="en-IN" smtClean="0"/>
              <a:t>‹#›</a:t>
            </a:fld>
            <a:endParaRPr lang="en-IN"/>
          </a:p>
        </p:txBody>
      </p:sp>
    </p:spTree>
    <p:extLst>
      <p:ext uri="{BB962C8B-B14F-4D97-AF65-F5344CB8AC3E}">
        <p14:creationId xmlns:p14="http://schemas.microsoft.com/office/powerpoint/2010/main" val="2176224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E42874-87C7-4555-99DD-809CF6ED9F4E}" type="datetimeFigureOut">
              <a:rPr lang="en-IN" smtClean="0"/>
              <a:t>12-05-2021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10729455" y="2869895"/>
            <a:ext cx="1154151" cy="1090789"/>
          </a:xfrm>
        </p:spPr>
        <p:txBody>
          <a:bodyPr/>
          <a:lstStyle/>
          <a:p>
            <a:fld id="{C315D0AC-7F70-440C-BDDE-BCDAAF69615E}" type="slidenum">
              <a:rPr lang="en-IN" smtClean="0"/>
              <a:t>‹#›</a:t>
            </a:fld>
            <a:endParaRPr lang="en-IN"/>
          </a:p>
        </p:txBody>
      </p:sp>
    </p:spTree>
    <p:extLst>
      <p:ext uri="{BB962C8B-B14F-4D97-AF65-F5344CB8AC3E}">
        <p14:creationId xmlns:p14="http://schemas.microsoft.com/office/powerpoint/2010/main" val="1625491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E42874-87C7-4555-99DD-809CF6ED9F4E}" type="datetimeFigureOut">
              <a:rPr lang="en-IN" smtClean="0"/>
              <a:t>12-05-2021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315D0AC-7F70-440C-BDDE-BCDAAF69615E}" type="slidenum">
              <a:rPr lang="en-IN" smtClean="0"/>
              <a:t>‹#›</a:t>
            </a:fld>
            <a:endParaRPr lang="en-IN"/>
          </a:p>
        </p:txBody>
      </p:sp>
    </p:spTree>
    <p:extLst>
      <p:ext uri="{BB962C8B-B14F-4D97-AF65-F5344CB8AC3E}">
        <p14:creationId xmlns:p14="http://schemas.microsoft.com/office/powerpoint/2010/main" val="2872480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E42874-87C7-4555-99DD-809CF6ED9F4E}" type="datetimeFigureOut">
              <a:rPr lang="en-IN" smtClean="0"/>
              <a:t>12-05-2021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315D0AC-7F70-440C-BDDE-BCDAAF69615E}" type="slidenum">
              <a:rPr lang="en-IN" smtClean="0"/>
              <a:t>‹#›</a:t>
            </a:fld>
            <a:endParaRPr lang="en-IN"/>
          </a:p>
        </p:txBody>
      </p:sp>
    </p:spTree>
    <p:extLst>
      <p:ext uri="{BB962C8B-B14F-4D97-AF65-F5344CB8AC3E}">
        <p14:creationId xmlns:p14="http://schemas.microsoft.com/office/powerpoint/2010/main" val="114973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E42874-87C7-4555-99DD-809CF6ED9F4E}" type="datetimeFigureOut">
              <a:rPr lang="en-IN" smtClean="0"/>
              <a:t>12-05-2021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315D0AC-7F70-440C-BDDE-BCDAAF69615E}" type="slidenum">
              <a:rPr lang="en-IN" smtClean="0"/>
              <a:t>‹#›</a:t>
            </a:fld>
            <a:endParaRPr lang="en-IN"/>
          </a:p>
        </p:txBody>
      </p:sp>
    </p:spTree>
    <p:extLst>
      <p:ext uri="{BB962C8B-B14F-4D97-AF65-F5344CB8AC3E}">
        <p14:creationId xmlns:p14="http://schemas.microsoft.com/office/powerpoint/2010/main" val="3300345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8E42874-87C7-4555-99DD-809CF6ED9F4E}" type="datetimeFigureOut">
              <a:rPr lang="en-IN" smtClean="0"/>
              <a:t>12-05-2021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315D0AC-7F70-440C-BDDE-BCDAAF69615E}" type="slidenum">
              <a:rPr lang="en-IN" smtClean="0"/>
              <a:t>‹#›</a:t>
            </a:fld>
            <a:endParaRPr lang="en-IN"/>
          </a:p>
        </p:txBody>
      </p:sp>
    </p:spTree>
    <p:extLst>
      <p:ext uri="{BB962C8B-B14F-4D97-AF65-F5344CB8AC3E}">
        <p14:creationId xmlns:p14="http://schemas.microsoft.com/office/powerpoint/2010/main" val="3475608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E42874-87C7-4555-99DD-809CF6ED9F4E}" type="datetimeFigureOut">
              <a:rPr lang="en-IN" smtClean="0"/>
              <a:t>12-05-2021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315D0AC-7F70-440C-BDDE-BCDAAF69615E}" type="slidenum">
              <a:rPr lang="en-IN" smtClean="0"/>
              <a:t>‹#›</a:t>
            </a:fld>
            <a:endParaRPr lang="en-IN"/>
          </a:p>
        </p:txBody>
      </p:sp>
    </p:spTree>
    <p:extLst>
      <p:ext uri="{BB962C8B-B14F-4D97-AF65-F5344CB8AC3E}">
        <p14:creationId xmlns:p14="http://schemas.microsoft.com/office/powerpoint/2010/main" val="1880212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E42874-87C7-4555-99DD-809CF6ED9F4E}" type="datetimeFigureOut">
              <a:rPr lang="en-IN" smtClean="0"/>
              <a:t>12-05-2021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315D0AC-7F70-440C-BDDE-BCDAAF69615E}" type="slidenum">
              <a:rPr lang="en-IN" smtClean="0"/>
              <a:t>‹#›</a:t>
            </a:fld>
            <a:endParaRPr lang="en-IN"/>
          </a:p>
        </p:txBody>
      </p:sp>
    </p:spTree>
    <p:extLst>
      <p:ext uri="{BB962C8B-B14F-4D97-AF65-F5344CB8AC3E}">
        <p14:creationId xmlns:p14="http://schemas.microsoft.com/office/powerpoint/2010/main" val="415505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E42874-87C7-4555-99DD-809CF6ED9F4E}" type="datetimeFigureOut">
              <a:rPr lang="en-IN" smtClean="0"/>
              <a:t>12-05-2021</a:t>
            </a:fld>
            <a:endParaRPr lang="en-IN"/>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C315D0AC-7F70-440C-BDDE-BCDAAF69615E}" type="slidenum">
              <a:rPr lang="en-IN" smtClean="0"/>
              <a:t>‹#›</a:t>
            </a:fld>
            <a:endParaRPr lang="en-IN"/>
          </a:p>
        </p:txBody>
      </p:sp>
    </p:spTree>
    <p:extLst>
      <p:ext uri="{BB962C8B-B14F-4D97-AF65-F5344CB8AC3E}">
        <p14:creationId xmlns:p14="http://schemas.microsoft.com/office/powerpoint/2010/main" val="1371240882"/>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B9331-1988-4AE6-ABBF-8551D1B50D90}"/>
              </a:ext>
            </a:extLst>
          </p:cNvPr>
          <p:cNvSpPr>
            <a:spLocks noGrp="1"/>
          </p:cNvSpPr>
          <p:nvPr>
            <p:ph type="title"/>
          </p:nvPr>
        </p:nvSpPr>
        <p:spPr/>
        <p:txBody>
          <a:bodyPr/>
          <a:lstStyle/>
          <a:p>
            <a:r>
              <a:rPr lang="en-US" dirty="0"/>
              <a:t>Lifting the corporate veil</a:t>
            </a:r>
            <a:endParaRPr lang="en-IN" dirty="0"/>
          </a:p>
        </p:txBody>
      </p:sp>
      <p:sp>
        <p:nvSpPr>
          <p:cNvPr id="3" name="Content Placeholder 2">
            <a:extLst>
              <a:ext uri="{FF2B5EF4-FFF2-40B4-BE49-F238E27FC236}">
                <a16:creationId xmlns:a16="http://schemas.microsoft.com/office/drawing/2014/main" id="{87872861-188E-420F-A2D5-B95C5A2A35EA}"/>
              </a:ext>
            </a:extLst>
          </p:cNvPr>
          <p:cNvSpPr>
            <a:spLocks noGrp="1"/>
          </p:cNvSpPr>
          <p:nvPr>
            <p:ph idx="1"/>
          </p:nvPr>
        </p:nvSpPr>
        <p:spPr/>
        <p:txBody>
          <a:bodyPr/>
          <a:lstStyle/>
          <a:p>
            <a:pPr marL="0" indent="0">
              <a:buNone/>
            </a:pPr>
            <a:r>
              <a:rPr lang="en-US" dirty="0"/>
              <a:t>According to this, there is veil between company and its members. Company has the corporate personality, which is distinct from its members. But, over the period of time, the abuses of this corporate personality became apparent. The court have therefore lifted the veil in order to find out the realities.</a:t>
            </a:r>
          </a:p>
          <a:p>
            <a:pPr marL="0" indent="0">
              <a:buNone/>
            </a:pPr>
            <a:endParaRPr lang="en-US" dirty="0"/>
          </a:p>
          <a:p>
            <a:pPr marL="0" indent="0">
              <a:buNone/>
            </a:pPr>
            <a:r>
              <a:rPr lang="en-US" dirty="0"/>
              <a:t>Meaning: Ignoring the separate legal entity of the company and identifying the members with the company.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29560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E3625-C22C-4E0C-B341-6F55598E926D}"/>
              </a:ext>
            </a:extLst>
          </p:cNvPr>
          <p:cNvSpPr>
            <a:spLocks noGrp="1"/>
          </p:cNvSpPr>
          <p:nvPr>
            <p:ph type="title"/>
          </p:nvPr>
        </p:nvSpPr>
        <p:spPr/>
        <p:txBody>
          <a:bodyPr>
            <a:normAutofit fontScale="90000"/>
          </a:bodyPr>
          <a:lstStyle/>
          <a:p>
            <a:r>
              <a:rPr lang="en-US" dirty="0"/>
              <a:t>The corporate veil of a company may be lifted by the court under two sets of circumstances:</a:t>
            </a:r>
            <a:endParaRPr lang="en-IN" dirty="0"/>
          </a:p>
        </p:txBody>
      </p:sp>
      <p:sp>
        <p:nvSpPr>
          <p:cNvPr id="3" name="Content Placeholder 2">
            <a:extLst>
              <a:ext uri="{FF2B5EF4-FFF2-40B4-BE49-F238E27FC236}">
                <a16:creationId xmlns:a16="http://schemas.microsoft.com/office/drawing/2014/main" id="{877D8AE3-56CA-4732-A580-4B508A69ED0E}"/>
              </a:ext>
            </a:extLst>
          </p:cNvPr>
          <p:cNvSpPr>
            <a:spLocks noGrp="1"/>
          </p:cNvSpPr>
          <p:nvPr>
            <p:ph idx="1"/>
          </p:nvPr>
        </p:nvSpPr>
        <p:spPr/>
        <p:txBody>
          <a:bodyPr>
            <a:normAutofit/>
          </a:bodyPr>
          <a:lstStyle/>
          <a:p>
            <a:r>
              <a:rPr lang="en-US" sz="4000" dirty="0"/>
              <a:t>Under judicial interpretations</a:t>
            </a:r>
          </a:p>
          <a:p>
            <a:r>
              <a:rPr lang="en-US" sz="4000" dirty="0"/>
              <a:t>Under express statutory provisions.</a:t>
            </a:r>
            <a:endParaRPr lang="en-IN" sz="4000" dirty="0"/>
          </a:p>
        </p:txBody>
      </p:sp>
    </p:spTree>
    <p:extLst>
      <p:ext uri="{BB962C8B-B14F-4D97-AF65-F5344CB8AC3E}">
        <p14:creationId xmlns:p14="http://schemas.microsoft.com/office/powerpoint/2010/main" val="937872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0E72A-7BB3-4824-AA8E-796B165E2120}"/>
              </a:ext>
            </a:extLst>
          </p:cNvPr>
          <p:cNvSpPr>
            <a:spLocks noGrp="1"/>
          </p:cNvSpPr>
          <p:nvPr>
            <p:ph type="title"/>
          </p:nvPr>
        </p:nvSpPr>
        <p:spPr/>
        <p:txBody>
          <a:bodyPr/>
          <a:lstStyle/>
          <a:p>
            <a:r>
              <a:rPr lang="en-US" sz="3600" dirty="0"/>
              <a:t>Under judicial interpretations</a:t>
            </a:r>
            <a:br>
              <a:rPr lang="en-US" sz="3600" dirty="0"/>
            </a:br>
            <a:endParaRPr lang="en-IN" dirty="0"/>
          </a:p>
        </p:txBody>
      </p:sp>
      <p:sp>
        <p:nvSpPr>
          <p:cNvPr id="3" name="Content Placeholder 2">
            <a:extLst>
              <a:ext uri="{FF2B5EF4-FFF2-40B4-BE49-F238E27FC236}">
                <a16:creationId xmlns:a16="http://schemas.microsoft.com/office/drawing/2014/main" id="{C1BE1A14-D787-451F-A992-E77A6C3FACA0}"/>
              </a:ext>
            </a:extLst>
          </p:cNvPr>
          <p:cNvSpPr>
            <a:spLocks noGrp="1"/>
          </p:cNvSpPr>
          <p:nvPr>
            <p:ph idx="1"/>
          </p:nvPr>
        </p:nvSpPr>
        <p:spPr/>
        <p:txBody>
          <a:bodyPr/>
          <a:lstStyle/>
          <a:p>
            <a:pPr>
              <a:buFont typeface="Wingdings" panose="05000000000000000000" pitchFamily="2" charset="2"/>
              <a:buChar char="q"/>
            </a:pPr>
            <a:r>
              <a:rPr lang="en-US" dirty="0"/>
              <a:t>For determining the character of a company.</a:t>
            </a:r>
          </a:p>
          <a:p>
            <a:pPr>
              <a:buFont typeface="Wingdings" panose="05000000000000000000" pitchFamily="2" charset="2"/>
              <a:buChar char="q"/>
            </a:pPr>
            <a:r>
              <a:rPr lang="en-US" dirty="0"/>
              <a:t>For protecting the revenue of the Government.</a:t>
            </a:r>
          </a:p>
          <a:p>
            <a:pPr>
              <a:buFont typeface="Wingdings" panose="05000000000000000000" pitchFamily="2" charset="2"/>
              <a:buChar char="q"/>
            </a:pPr>
            <a:r>
              <a:rPr lang="en-US" dirty="0"/>
              <a:t>For preventing fraud or improper purpose.</a:t>
            </a:r>
          </a:p>
          <a:p>
            <a:pPr>
              <a:buFont typeface="Wingdings" panose="05000000000000000000" pitchFamily="2" charset="2"/>
              <a:buChar char="q"/>
            </a:pPr>
            <a:r>
              <a:rPr lang="en-US" dirty="0"/>
              <a:t>Where a company is a sham.</a:t>
            </a:r>
          </a:p>
          <a:p>
            <a:pPr>
              <a:buFont typeface="Wingdings" panose="05000000000000000000" pitchFamily="2" charset="2"/>
              <a:buChar char="q"/>
            </a:pPr>
            <a:r>
              <a:rPr lang="en-US" dirty="0"/>
              <a:t>Where a company acts as the agent or trustee of its members or of another company.</a:t>
            </a:r>
          </a:p>
          <a:p>
            <a:pPr>
              <a:buFont typeface="Wingdings" panose="05000000000000000000" pitchFamily="2" charset="2"/>
              <a:buChar char="q"/>
            </a:pPr>
            <a:r>
              <a:rPr lang="en-US" dirty="0"/>
              <a:t>For preventing avoidance of welfare legislation.</a:t>
            </a:r>
          </a:p>
          <a:p>
            <a:pPr>
              <a:buFont typeface="Wingdings" panose="05000000000000000000" pitchFamily="2" charset="2"/>
              <a:buChar char="q"/>
            </a:pPr>
            <a:r>
              <a:rPr lang="en-US" dirty="0"/>
              <a:t>For protecting public policy.</a:t>
            </a:r>
          </a:p>
          <a:p>
            <a:pPr marL="0" indent="0">
              <a:buNone/>
            </a:pPr>
            <a:endParaRPr lang="en-IN" dirty="0"/>
          </a:p>
        </p:txBody>
      </p:sp>
    </p:spTree>
    <p:extLst>
      <p:ext uri="{BB962C8B-B14F-4D97-AF65-F5344CB8AC3E}">
        <p14:creationId xmlns:p14="http://schemas.microsoft.com/office/powerpoint/2010/main" val="642139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23FE2-DC11-48AE-B7B4-F93F11283324}"/>
              </a:ext>
            </a:extLst>
          </p:cNvPr>
          <p:cNvSpPr>
            <a:spLocks noGrp="1"/>
          </p:cNvSpPr>
          <p:nvPr>
            <p:ph type="title"/>
          </p:nvPr>
        </p:nvSpPr>
        <p:spPr/>
        <p:txBody>
          <a:bodyPr/>
          <a:lstStyle/>
          <a:p>
            <a:r>
              <a:rPr lang="en-US" sz="3600" dirty="0"/>
              <a:t>Under express statutory provisions.</a:t>
            </a:r>
            <a:br>
              <a:rPr lang="en-IN" sz="3600" dirty="0"/>
            </a:br>
            <a:endParaRPr lang="en-IN" dirty="0"/>
          </a:p>
        </p:txBody>
      </p:sp>
      <p:sp>
        <p:nvSpPr>
          <p:cNvPr id="3" name="Content Placeholder 2">
            <a:extLst>
              <a:ext uri="{FF2B5EF4-FFF2-40B4-BE49-F238E27FC236}">
                <a16:creationId xmlns:a16="http://schemas.microsoft.com/office/drawing/2014/main" id="{015A4F93-8ABF-4BE5-8CE7-897C805BC8D9}"/>
              </a:ext>
            </a:extLst>
          </p:cNvPr>
          <p:cNvSpPr>
            <a:spLocks noGrp="1"/>
          </p:cNvSpPr>
          <p:nvPr>
            <p:ph idx="1"/>
          </p:nvPr>
        </p:nvSpPr>
        <p:spPr/>
        <p:txBody>
          <a:bodyPr>
            <a:normAutofit lnSpcReduction="10000"/>
          </a:bodyPr>
          <a:lstStyle/>
          <a:p>
            <a:pPr>
              <a:buFont typeface="Wingdings" panose="05000000000000000000" pitchFamily="2" charset="2"/>
              <a:buChar char="Ø"/>
            </a:pPr>
            <a:r>
              <a:rPr lang="en-US" dirty="0"/>
              <a:t>Where there is a reduction in membership below the statutory minimum.</a:t>
            </a:r>
          </a:p>
          <a:p>
            <a:pPr>
              <a:buFont typeface="Wingdings" panose="05000000000000000000" pitchFamily="2" charset="2"/>
              <a:buChar char="Ø"/>
            </a:pPr>
            <a:r>
              <a:rPr lang="en-US" dirty="0"/>
              <a:t>Failure to pay application money.</a:t>
            </a:r>
          </a:p>
          <a:p>
            <a:pPr>
              <a:buFont typeface="Wingdings" panose="05000000000000000000" pitchFamily="2" charset="2"/>
              <a:buChar char="Ø"/>
            </a:pPr>
            <a:r>
              <a:rPr lang="en-US" dirty="0"/>
              <a:t>Mis statement in the prospectus.</a:t>
            </a:r>
          </a:p>
          <a:p>
            <a:pPr>
              <a:buFont typeface="Wingdings" panose="05000000000000000000" pitchFamily="2" charset="2"/>
              <a:buChar char="Ø"/>
            </a:pPr>
            <a:r>
              <a:rPr lang="en-US" dirty="0"/>
              <a:t>Mis-description of company’s name.</a:t>
            </a:r>
          </a:p>
          <a:p>
            <a:pPr>
              <a:buFont typeface="Wingdings" panose="05000000000000000000" pitchFamily="2" charset="2"/>
              <a:buChar char="Ø"/>
            </a:pPr>
            <a:r>
              <a:rPr lang="en-US" dirty="0"/>
              <a:t>Where there is fraudulent conduct of business.</a:t>
            </a:r>
          </a:p>
          <a:p>
            <a:pPr>
              <a:buFont typeface="Wingdings" panose="05000000000000000000" pitchFamily="2" charset="2"/>
              <a:buChar char="Ø"/>
            </a:pPr>
            <a:r>
              <a:rPr lang="en-US" dirty="0"/>
              <a:t>Where the directors and members of a company are guilty of violation of any statutory provision under the companies act.</a:t>
            </a:r>
          </a:p>
          <a:p>
            <a:pPr>
              <a:buFont typeface="Wingdings" panose="05000000000000000000" pitchFamily="2" charset="2"/>
              <a:buChar char="Ø"/>
            </a:pPr>
            <a:r>
              <a:rPr lang="en-US" dirty="0"/>
              <a:t>When there are holding and subsidiary companies.</a:t>
            </a:r>
          </a:p>
          <a:p>
            <a:pPr>
              <a:buFont typeface="Wingdings" panose="05000000000000000000" pitchFamily="2" charset="2"/>
              <a:buChar char="Ø"/>
            </a:pPr>
            <a:endParaRPr lang="en-IN" dirty="0"/>
          </a:p>
        </p:txBody>
      </p:sp>
    </p:spTree>
    <p:extLst>
      <p:ext uri="{BB962C8B-B14F-4D97-AF65-F5344CB8AC3E}">
        <p14:creationId xmlns:p14="http://schemas.microsoft.com/office/powerpoint/2010/main" val="36160236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Berlin</Template>
  <TotalTime>17</TotalTime>
  <Words>241</Words>
  <Application>Microsoft Office PowerPoint</Application>
  <PresentationFormat>Widescreen</PresentationFormat>
  <Paragraphs>23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Trebuchet MS</vt:lpstr>
      <vt:lpstr>Wingdings</vt:lpstr>
      <vt:lpstr>Berlin</vt:lpstr>
      <vt:lpstr>Lifting the corporate veil</vt:lpstr>
      <vt:lpstr>The corporate veil of a company may be lifted by the court under two sets of circumstances:</vt:lpstr>
      <vt:lpstr>Under judicial interpretations </vt:lpstr>
      <vt:lpstr>Under express statutory provisions.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Lifting the corporate veil</dc:title>
  <dc:creator>user</dc:creator>
  <cp:lastModifiedBy>user</cp:lastModifiedBy>
  <cp:revision>5</cp:revision>
  <dcterms:created xsi:type="dcterms:W3CDTF">2021-05-11T08:23:15Z</dcterms:created>
  <dcterms:modified xsi:type="dcterms:W3CDTF">2021-05-12T12:09:23Z</dcterms:modified>
</cp:coreProperties>
</file>